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11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3" clrIdx="0">
    <p:extLst/>
  </p:cmAuthor>
  <p:cmAuthor id="2" name="Kaitlin Greer" initials="KG [2]" lastIdx="1" clrIdx="1">
    <p:extLst/>
  </p:cmAuthor>
  <p:cmAuthor id="3" name="Kaitlin Greer" initials="KG [3]" lastIdx="1" clrIdx="2">
    <p:extLst/>
  </p:cmAuthor>
  <p:cmAuthor id="4" name="Kaitlin Greer" initials="KG [4]" lastIdx="1" clrIdx="3">
    <p:extLst/>
  </p:cmAuthor>
  <p:cmAuthor id="5" name="Kaitlin Greer" initials="KG [5]" lastIdx="1" clrIdx="4">
    <p:extLst/>
  </p:cmAuthor>
  <p:cmAuthor id="6" name="Kaitlin Greer" initials="KG [6]" lastIdx="1" clrIdx="5">
    <p:extLst/>
  </p:cmAuthor>
  <p:cmAuthor id="7" name="Kaitlin Greer" initials="KG [7]" lastIdx="1" clrIdx="6">
    <p:extLst/>
  </p:cmAuthor>
  <p:cmAuthor id="8" name="Kaitlin Greer" initials="KG [8]" lastIdx="1" clrIdx="7">
    <p:extLst/>
  </p:cmAuthor>
  <p:cmAuthor id="9" name="Kaitlin Greer" initials="KG [9]" lastIdx="1" clrIdx="8">
    <p:extLst/>
  </p:cmAuthor>
  <p:cmAuthor id="10" name="Kaitlin Greer" initials="KG [10]" lastIdx="1" clrIdx="9">
    <p:extLst/>
  </p:cmAuthor>
  <p:cmAuthor id="11" name="Kaitlin Greer" initials="KG [11]" lastIdx="1" clrIdx="10">
    <p:extLst/>
  </p:cmAuthor>
  <p:cmAuthor id="12" name="Kaitlin Greer" initials="KG [12]" lastIdx="1" clrIdx="11">
    <p:extLst/>
  </p:cmAuthor>
  <p:cmAuthor id="13" name="Kaitlin Greer" initials="KG [13]" lastIdx="1" clrIdx="12">
    <p:extLst/>
  </p:cmAuthor>
  <p:cmAuthor id="14" name="Kaitlin Greer" initials="KG [14]" lastIdx="1" clrIdx="13">
    <p:extLst/>
  </p:cmAuthor>
  <p:cmAuthor id="15" name="Kaitlin Greer" initials="KG [15]" lastIdx="1" clrIdx="14">
    <p:extLst/>
  </p:cmAuthor>
  <p:cmAuthor id="16" name="Kaitlin Greer" initials="KG [16]" lastIdx="1" clrIdx="15">
    <p:extLst/>
  </p:cmAuthor>
  <p:cmAuthor id="17" name="Kaitlin Greer" initials="KG [17]" lastIdx="1" clrIdx="16">
    <p:extLst/>
  </p:cmAuthor>
  <p:cmAuthor id="18" name="Kaitlin Greer" initials="KG [18]" lastIdx="1" clrIdx="17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8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50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4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3, </a:t>
            </a: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Manhattan Districts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six city school districts in Manhattan, District 3 had the </a:t>
            </a:r>
            <a:r>
              <a:rPr lang="en-US" sz="2200" b="1" dirty="0" smtClean="0"/>
              <a:t>2</a:t>
            </a:r>
            <a:r>
              <a:rPr lang="en-US" sz="2200" b="1" baseline="30000" dirty="0" smtClean="0"/>
              <a:t>nd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1654292"/>
            <a:ext cx="7124700" cy="432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76289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Pre-K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4554"/>
            <a:ext cx="35941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Pre-K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3.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63" y="1114554"/>
            <a:ext cx="7329237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</a:t>
            </a:r>
            <a:br>
              <a:rPr lang="en-US" sz="2200" dirty="0" smtClean="0">
                <a:cs typeface="Founders Grotesk Regular"/>
              </a:rPr>
            </a:br>
            <a:r>
              <a:rPr lang="en-US" sz="2200" dirty="0" smtClean="0">
                <a:cs typeface="Founders Grotesk Regular"/>
              </a:rPr>
              <a:t>were most at risk of experiencing homelessness in District 3.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1598319"/>
            <a:ext cx="7651750" cy="46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927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3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9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08" y="1307594"/>
            <a:ext cx="7826292" cy="44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19%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transfers at 24%.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361" y="1040621"/>
            <a:ext cx="69088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3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3.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1054100"/>
            <a:ext cx="6477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5"/>
            <a:ext cx="11844594" cy="121539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3 </a:t>
            </a:r>
            <a:r>
              <a:rPr lang="en-US" sz="2200" b="1" dirty="0" smtClean="0"/>
              <a:t>ranks high compared to most districts </a:t>
            </a:r>
            <a:r>
              <a:rPr lang="en-US" sz="2200" dirty="0" smtClean="0"/>
              <a:t>in chronic absenteeism among homeless students citywide.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3, </a:t>
            </a:r>
            <a:r>
              <a:rPr lang="en-US" sz="2200" b="1" dirty="0" smtClean="0"/>
              <a:t>students living in shelters had the highest rate of suspensions at 5.6%</a:t>
            </a:r>
            <a:r>
              <a:rPr lang="en-US" sz="2200" dirty="0" smtClean="0"/>
              <a:t>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952500"/>
            <a:ext cx="65532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470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3682999" cy="1736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Among homeless students with special needs, </a:t>
            </a:r>
            <a:r>
              <a:rPr lang="en-US" sz="2200" b="1" dirty="0" smtClean="0"/>
              <a:t>over half received late referrals </a:t>
            </a:r>
            <a:r>
              <a:rPr lang="en-US" sz="2200" dirty="0" smtClean="0"/>
              <a:t>for special </a:t>
            </a:r>
            <a:r>
              <a:rPr lang="en-US" sz="2200" smtClean="0"/>
              <a:t>education services in District 3.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13" y="1298795"/>
            <a:ext cx="6955958" cy="45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4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192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3, </a:t>
            </a:r>
            <a:r>
              <a:rPr lang="en-US" sz="2200" b="1" dirty="0" smtClean="0">
                <a:latin typeface="Helvetica"/>
                <a:cs typeface="Helvetica"/>
              </a:rPr>
              <a:t>less than a quarter of homeless students performed at or above grade level on the state math assessment</a:t>
            </a:r>
            <a:r>
              <a:rPr lang="en-US" sz="2200" dirty="0" smtClean="0">
                <a:latin typeface="Helvetica"/>
                <a:cs typeface="Helvetica"/>
              </a:rPr>
              <a:t>.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83" y="1619267"/>
            <a:ext cx="7004967" cy="46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third of homeless and formerly homeless students met the ELA proficiency benchmark.</a:t>
            </a:r>
            <a:endParaRPr lang="en-US" sz="24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90" y="1665442"/>
            <a:ext cx="7326943" cy="48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</a:t>
            </a:r>
            <a:r>
              <a:rPr lang="en-US" sz="2200" smtClean="0"/>
              <a:t>that of low-income </a:t>
            </a:r>
            <a:r>
              <a:rPr lang="en-US" sz="2200" dirty="0" smtClean="0"/>
              <a:t>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3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3, homeless students not living in shelters were most at risk of dropping out.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12" y="1106572"/>
            <a:ext cx="7258688" cy="48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19224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3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3 was 57%.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67" y="1464721"/>
            <a:ext cx="6920733" cy="47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08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47" y="330200"/>
            <a:ext cx="4639123" cy="627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98" y="330200"/>
            <a:ext cx="4307944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161"/>
          <a:stretch/>
        </p:blipFill>
        <p:spPr>
          <a:xfrm>
            <a:off x="4359637" y="882466"/>
            <a:ext cx="7184664" cy="51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19044" cy="5499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53267" cy="5912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97" y="994270"/>
            <a:ext cx="509401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0132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1,900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3.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9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06" y="841889"/>
            <a:ext cx="6343393" cy="55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8729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3?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716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1,064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137 students lived in another temporary setting.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0" y="852072"/>
            <a:ext cx="6153150" cy="259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43245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3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8</a:t>
            </a:r>
            <a:r>
              <a:rPr lang="en-US" sz="2200" smtClean="0"/>
              <a:t>% were </a:t>
            </a:r>
            <a:r>
              <a:rPr lang="en-US" sz="2200" dirty="0" smtClean="0"/>
              <a:t>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3%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50" y="1561694"/>
            <a:ext cx="6369050" cy="30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8912</TotalTime>
  <Words>1438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3,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3?</vt:lpstr>
      <vt:lpstr>Homelessness and Poverty Among Students in District 3</vt:lpstr>
      <vt:lpstr>Percentage of Homeless Students in Manhattan Districts </vt:lpstr>
      <vt:lpstr>Pre-K Students Are Most At Risk</vt:lpstr>
      <vt:lpstr>Student Homelessness by Race and Ethnicity in District 3</vt:lpstr>
      <vt:lpstr>English Language Learners in District 3 </vt:lpstr>
      <vt:lpstr>Impacts of Student Homelessness </vt:lpstr>
      <vt:lpstr>Mid-Year School Transfers in District 3</vt:lpstr>
      <vt:lpstr>Chronic Absenteeism Among Homeless Students in District 3</vt:lpstr>
      <vt:lpstr>Chronic Absenteeism Among Homeless Students in District 3</vt:lpstr>
      <vt:lpstr>Suspensions of Homeless Students in District 3</vt:lpstr>
      <vt:lpstr>Additional Needs of Homeless Students in District 3</vt:lpstr>
      <vt:lpstr>Additional Needs of Students Experiencing Homelessness</vt:lpstr>
      <vt:lpstr>3rd–8th Grade State Math Test Proficiency Rates in District 3</vt:lpstr>
      <vt:lpstr>3rd–8th Grade State English Language Arts Test Proficiency Rates in District 3</vt:lpstr>
      <vt:lpstr>Providing Support and Identifying Opportunities </vt:lpstr>
      <vt:lpstr>Dropout Rates for Homeless Students in District 3 </vt:lpstr>
      <vt:lpstr>Graduation Rates for Homeless Students in District 3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542</cp:revision>
  <cp:lastPrinted>2017-09-18T19:32:46Z</cp:lastPrinted>
  <dcterms:created xsi:type="dcterms:W3CDTF">2016-02-09T16:48:50Z</dcterms:created>
  <dcterms:modified xsi:type="dcterms:W3CDTF">2017-11-13T14:41:09Z</dcterms:modified>
</cp:coreProperties>
</file>